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68" autoAdjust="0"/>
    <p:restoredTop sz="94705" autoAdjust="0"/>
  </p:normalViewPr>
  <p:slideViewPr>
    <p:cSldViewPr>
      <p:cViewPr>
        <p:scale>
          <a:sx n="75" d="100"/>
          <a:sy n="75" d="100"/>
        </p:scale>
        <p:origin x="-984" y="-8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F8A54-9737-4E52-BF30-3FB45798A3B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F765D4-A112-4AA4-A248-3412BBB8D2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66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765D4-A112-4AA4-A248-3412BBB8D24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754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765D4-A112-4AA4-A248-3412BBB8D24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413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765D4-A112-4AA4-A248-3412BBB8D24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819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F765D4-A112-4AA4-A248-3412BBB8D24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81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29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774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8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19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9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08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334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065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2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1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0DE79-1EA4-40B0-A14C-EA5258830830}" type="datetimeFigureOut">
              <a:rPr lang="en-GB" smtClean="0"/>
              <a:t>21/12/2017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BD225-57AF-4E4C-92B9-9AEF5AE169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49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ivebucks.co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2643"/>
            <a:ext cx="9155093" cy="1953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764704"/>
            <a:ext cx="3094112" cy="866527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This winter…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3573016"/>
            <a:ext cx="6768752" cy="259228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  <a:latin typeface="+mj-lt"/>
              </a:rPr>
              <a:t>Broken bones and other injuries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  <a:latin typeface="+mj-lt"/>
              </a:rPr>
              <a:t>Loss of confidence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  <a:latin typeface="+mj-lt"/>
              </a:rPr>
              <a:t>Loneliness and isolation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  <a:latin typeface="+mj-lt"/>
              </a:rPr>
              <a:t>Many other serious health concerns</a:t>
            </a:r>
            <a:endParaRPr lang="en-GB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6399" y="1412776"/>
            <a:ext cx="6902074" cy="7513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3200" b="1" dirty="0" smtClean="0"/>
              <a:t>Please take care to avoid needless </a:t>
            </a:r>
            <a:r>
              <a:rPr lang="en-GB" sz="4000" b="1" dirty="0" smtClean="0"/>
              <a:t>falls</a:t>
            </a:r>
            <a:endParaRPr lang="en-GB" sz="4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45174" y="3026234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Falls can lead to:</a:t>
            </a:r>
            <a:endParaRPr lang="en-GB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642" y="260647"/>
            <a:ext cx="1245021" cy="504057"/>
          </a:xfrm>
          <a:prstGeom prst="rect">
            <a:avLst/>
          </a:prstGeom>
        </p:spPr>
      </p:pic>
      <p:sp>
        <p:nvSpPr>
          <p:cNvPr id="9" name="AutoShape 4" descr="Image result for transparent snowflak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6" descr="Image result for transparent snowflak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690044" y="2164460"/>
            <a:ext cx="64087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People aged </a:t>
            </a:r>
            <a:r>
              <a:rPr lang="en-GB" sz="3200" b="1" dirty="0"/>
              <a:t>65+</a:t>
            </a:r>
            <a:r>
              <a:rPr lang="en-GB" sz="3200" dirty="0"/>
              <a:t> are at particular risk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66979" y="6221420"/>
            <a:ext cx="4100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Aylesbury Vale Clinical Commissioning Group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Chiltern Clinical Commissioning Group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4" descr="C:\Users\nphillips\AppData\Local\Microsoft\Windows\Temporary Internet Files\Content.Outlook\B1EUK4MA\Swan_Roundel_Transparenc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84" y="5877272"/>
            <a:ext cx="867368" cy="867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7924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25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75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6000" contrast="4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9144000" cy="131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122" y="87679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dirty="0" smtClean="0"/>
              <a:t>Here are some tips to help you (or elderly friends and relatives) avoid falls: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501008"/>
            <a:ext cx="8092896" cy="277394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Check for </a:t>
            </a:r>
            <a:r>
              <a:rPr lang="en-GB" b="1" dirty="0" smtClean="0">
                <a:solidFill>
                  <a:schemeClr val="tx2"/>
                </a:solidFill>
              </a:rPr>
              <a:t>trip hazards </a:t>
            </a:r>
            <a:r>
              <a:rPr lang="en-GB" dirty="0" smtClean="0">
                <a:solidFill>
                  <a:schemeClr val="tx2"/>
                </a:solidFill>
              </a:rPr>
              <a:t>like loose rugs or cables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Ensure your </a:t>
            </a:r>
            <a:r>
              <a:rPr lang="en-GB" b="1" dirty="0" smtClean="0">
                <a:solidFill>
                  <a:schemeClr val="tx2"/>
                </a:solidFill>
              </a:rPr>
              <a:t>footwear</a:t>
            </a:r>
            <a:r>
              <a:rPr lang="en-GB" dirty="0" smtClean="0">
                <a:solidFill>
                  <a:schemeClr val="tx2"/>
                </a:solidFill>
              </a:rPr>
              <a:t> is safe and practical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Keep your home </a:t>
            </a:r>
            <a:r>
              <a:rPr lang="en-GB" b="1" dirty="0" smtClean="0">
                <a:solidFill>
                  <a:schemeClr val="tx2"/>
                </a:solidFill>
              </a:rPr>
              <a:t>well lit and warm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If you need </a:t>
            </a:r>
            <a:r>
              <a:rPr lang="en-GB" b="1" dirty="0" smtClean="0">
                <a:solidFill>
                  <a:schemeClr val="tx2"/>
                </a:solidFill>
              </a:rPr>
              <a:t>equipment to help you at home</a:t>
            </a:r>
            <a:r>
              <a:rPr lang="en-GB" dirty="0" smtClean="0">
                <a:solidFill>
                  <a:schemeClr val="tx2"/>
                </a:solidFill>
              </a:rPr>
              <a:t>, like rails or a walking stick – speak with someone who can advise the best equipment to use</a:t>
            </a: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7667" y="2204864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Firstly, make your </a:t>
            </a:r>
            <a:r>
              <a:rPr lang="en-GB" sz="3200" b="1" dirty="0"/>
              <a:t>home </a:t>
            </a:r>
            <a:r>
              <a:rPr lang="en-GB" sz="3600" b="1" dirty="0" smtClean="0"/>
              <a:t>safe</a:t>
            </a:r>
            <a:endParaRPr lang="en-GB" sz="36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642" y="260647"/>
            <a:ext cx="1245021" cy="50405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6979" y="6221420"/>
            <a:ext cx="4100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Aylesbury Vale Clinical Commissioning Group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Chiltern Clinical Commissioning Group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4" descr="C:\Users\nphillips\AppData\Local\Microsoft\Windows\Temporary Internet Files\Content.Outlook\B1EUK4MA\Swan_Roundel_Transparenc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176" y="5805264"/>
            <a:ext cx="939376" cy="9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133596"/>
      </p:ext>
    </p:extLst>
  </p:cSld>
  <p:clrMapOvr>
    <a:masterClrMapping/>
  </p:clrMapOvr>
  <p:transition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7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2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96752"/>
            <a:ext cx="9144000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6" y="1453064"/>
            <a:ext cx="5904656" cy="720079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Other advice includes:</a:t>
            </a: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708920"/>
            <a:ext cx="8884420" cy="2592288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900" dirty="0" smtClean="0">
                <a:solidFill>
                  <a:schemeClr val="tx2"/>
                </a:solidFill>
              </a:rPr>
              <a:t>Drink plenty – </a:t>
            </a:r>
            <a:r>
              <a:rPr lang="en-GB" sz="2900" b="1" dirty="0" smtClean="0">
                <a:solidFill>
                  <a:schemeClr val="tx2"/>
                </a:solidFill>
              </a:rPr>
              <a:t>dehydration</a:t>
            </a:r>
            <a:r>
              <a:rPr lang="en-GB" sz="2900" dirty="0" smtClean="0">
                <a:solidFill>
                  <a:schemeClr val="tx2"/>
                </a:solidFill>
              </a:rPr>
              <a:t> can lead to falls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900" dirty="0" smtClean="0">
                <a:solidFill>
                  <a:schemeClr val="tx2"/>
                </a:solidFill>
              </a:rPr>
              <a:t>Some </a:t>
            </a:r>
            <a:r>
              <a:rPr lang="en-GB" sz="2900" b="1" dirty="0">
                <a:solidFill>
                  <a:schemeClr val="tx2"/>
                </a:solidFill>
              </a:rPr>
              <a:t>medication</a:t>
            </a:r>
            <a:r>
              <a:rPr lang="en-GB" sz="2900" dirty="0">
                <a:solidFill>
                  <a:schemeClr val="tx2"/>
                </a:solidFill>
              </a:rPr>
              <a:t> can increase risk of falls </a:t>
            </a:r>
            <a:r>
              <a:rPr lang="en-GB" sz="2900" dirty="0" smtClean="0">
                <a:solidFill>
                  <a:schemeClr val="tx2"/>
                </a:solidFill>
              </a:rPr>
              <a:t>– but don’t stop taking it without discussing with your GP </a:t>
            </a:r>
            <a:r>
              <a:rPr lang="en-GB" sz="2900" dirty="0">
                <a:solidFill>
                  <a:schemeClr val="tx2"/>
                </a:solidFill>
              </a:rPr>
              <a:t>or </a:t>
            </a:r>
            <a:r>
              <a:rPr lang="en-GB" sz="2900" dirty="0" smtClean="0">
                <a:solidFill>
                  <a:schemeClr val="tx2"/>
                </a:solidFill>
              </a:rPr>
              <a:t>pharmacist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900" b="1" dirty="0" smtClean="0">
                <a:solidFill>
                  <a:schemeClr val="tx2"/>
                </a:solidFill>
              </a:rPr>
              <a:t>Vitamin D </a:t>
            </a:r>
            <a:r>
              <a:rPr lang="en-GB" sz="2900" dirty="0" smtClean="0">
                <a:solidFill>
                  <a:schemeClr val="tx2"/>
                </a:solidFill>
              </a:rPr>
              <a:t>strengthens bones – get supplements from the chemist, enjoy the sunshine, eat oily fish or eggs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484784"/>
            <a:ext cx="7920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544" y="1412776"/>
            <a:ext cx="864096" cy="8640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503735"/>
            <a:ext cx="760214" cy="7731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0" y="6237312"/>
            <a:ext cx="3854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Aylesbury Vale Clinical Commissioning Group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Chiltern Clinical Commissioning Group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0647"/>
            <a:ext cx="1090311" cy="441421"/>
          </a:xfrm>
          <a:prstGeom prst="rect">
            <a:avLst/>
          </a:prstGeom>
        </p:spPr>
      </p:pic>
      <p:pic>
        <p:nvPicPr>
          <p:cNvPr id="13" name="Picture 4" descr="C:\Users\nphillips\AppData\Local\Microsoft\Windows\Temporary Internet Files\Content.Outlook\B1EUK4MA\Swan_Roundel_Transparency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176" y="5805264"/>
            <a:ext cx="939376" cy="9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4639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1000">
        <p:fade/>
      </p:transition>
    </mc:Choice>
    <mc:Fallback xmlns="">
      <p:transition spd="slow" advClick="0" advTm="2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25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1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1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build="p"/>
      <p:bldP spid="3" grpId="1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1052736"/>
            <a:ext cx="9144000" cy="1104440"/>
          </a:xfrm>
          <a:prstGeom prst="rect">
            <a:avLst/>
          </a:prstGeom>
          <a:solidFill>
            <a:srgbClr val="C7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099438"/>
            <a:ext cx="6984776" cy="871874"/>
          </a:xfrm>
        </p:spPr>
        <p:txBody>
          <a:bodyPr/>
          <a:lstStyle/>
          <a:p>
            <a:r>
              <a:rPr lang="en-GB" sz="4000" dirty="0" smtClean="0"/>
              <a:t>And don’t forget to </a:t>
            </a:r>
            <a:r>
              <a:rPr lang="en-GB" b="1" dirty="0" smtClean="0"/>
              <a:t>exercise</a:t>
            </a:r>
            <a:endParaRPr lang="en-GB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938" y="1135660"/>
            <a:ext cx="972108" cy="97210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642" y="260647"/>
            <a:ext cx="1245021" cy="50405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6979" y="6221420"/>
            <a:ext cx="4100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Aylesbury Vale Clinical Commissioning Group 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Chiltern Clinical Commissioning Group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4" descr="C:\Users\nphillips\AppData\Local\Microsoft\Windows\Temporary Internet Files\Content.Outlook\B1EUK4MA\Swan_Roundel_Transparenc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176" y="5805264"/>
            <a:ext cx="939376" cy="93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339724" y="2348880"/>
            <a:ext cx="8496944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Even </a:t>
            </a:r>
            <a:r>
              <a:rPr lang="en-GB" b="1" dirty="0" smtClean="0">
                <a:solidFill>
                  <a:schemeClr val="tx2"/>
                </a:solidFill>
              </a:rPr>
              <a:t>gentle exercise </a:t>
            </a:r>
            <a:r>
              <a:rPr lang="en-GB" dirty="0" smtClean="0">
                <a:solidFill>
                  <a:schemeClr val="tx2"/>
                </a:solidFill>
              </a:rPr>
              <a:t>can improve strength and balance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b="1" dirty="0" smtClean="0">
                <a:solidFill>
                  <a:schemeClr val="tx2"/>
                </a:solidFill>
              </a:rPr>
              <a:t>Activities</a:t>
            </a:r>
            <a:r>
              <a:rPr lang="en-GB" dirty="0" smtClean="0">
                <a:solidFill>
                  <a:schemeClr val="tx2"/>
                </a:solidFill>
              </a:rPr>
              <a:t> like gardening, dancing, tai chi or balance and stability classes are great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But take care not to overdo it – and be careful in icy conditions</a:t>
            </a:r>
            <a:endParaRPr lang="en-GB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71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5000"/>
    </mc:Choice>
    <mc:Fallback xmlns="">
      <p:transition spd="slow" advClick="0" advTm="2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2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7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/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146236"/>
            <a:ext cx="9144000" cy="1104440"/>
          </a:xfrm>
          <a:prstGeom prst="rect">
            <a:avLst/>
          </a:prstGeom>
          <a:solidFill>
            <a:srgbClr val="C7E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204554"/>
            <a:ext cx="6984776" cy="87187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And don’t forget to </a:t>
            </a:r>
            <a:r>
              <a:rPr lang="en-GB" sz="4000" b="1" dirty="0" smtClean="0"/>
              <a:t>exercise</a:t>
            </a:r>
            <a:endParaRPr lang="en-GB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348880"/>
            <a:ext cx="8496944" cy="2088232"/>
          </a:xfrm>
        </p:spPr>
        <p:txBody>
          <a:bodyPr>
            <a:noAutofit/>
          </a:bodyPr>
          <a:lstStyle/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2"/>
                </a:solidFill>
              </a:rPr>
              <a:t>But if that is difficult, simply </a:t>
            </a:r>
            <a:r>
              <a:rPr lang="en-GB" b="1" dirty="0" smtClean="0">
                <a:solidFill>
                  <a:schemeClr val="tx2"/>
                </a:solidFill>
              </a:rPr>
              <a:t>standing up </a:t>
            </a:r>
            <a:r>
              <a:rPr lang="en-GB" dirty="0" smtClean="0">
                <a:solidFill>
                  <a:schemeClr val="tx2"/>
                </a:solidFill>
              </a:rPr>
              <a:t>from your chair every hour during daytime can help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2"/>
                </a:solidFill>
              </a:rPr>
              <a:t>If you are concerned about your </a:t>
            </a:r>
            <a:r>
              <a:rPr lang="en-GB" b="1" dirty="0">
                <a:solidFill>
                  <a:schemeClr val="tx2"/>
                </a:solidFill>
              </a:rPr>
              <a:t>balance</a:t>
            </a:r>
            <a:r>
              <a:rPr lang="en-GB" dirty="0">
                <a:solidFill>
                  <a:schemeClr val="tx2"/>
                </a:solidFill>
              </a:rPr>
              <a:t> speak to your GP or physiotherapist for guidance about the right sort of exercises</a:t>
            </a:r>
          </a:p>
          <a:p>
            <a:pPr marL="457200" indent="-457200" algn="l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914400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1"/>
            <a:r>
              <a:rPr lang="en-GB" sz="3200" b="1" dirty="0"/>
              <a:t>F</a:t>
            </a:r>
            <a:r>
              <a:rPr lang="en-GB" sz="3200" b="1" dirty="0" smtClean="0"/>
              <a:t>or ideas on exercise and activities in </a:t>
            </a:r>
            <a:r>
              <a:rPr lang="en-GB" sz="3200" b="1" dirty="0"/>
              <a:t>Bucks </a:t>
            </a:r>
            <a:r>
              <a:rPr lang="en-GB" sz="3200" b="1" dirty="0" smtClean="0"/>
              <a:t>visit </a:t>
            </a:r>
            <a:r>
              <a:rPr lang="en-GB" sz="3200" b="1" u="sng" dirty="0">
                <a:hlinkClick r:id="rId3"/>
              </a:rPr>
              <a:t>www.activebucks.co.uk</a:t>
            </a:r>
            <a:r>
              <a:rPr lang="en-GB" sz="3200" b="1" dirty="0"/>
              <a:t>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555" y="1204554"/>
            <a:ext cx="972108" cy="972108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79512" y="6237312"/>
            <a:ext cx="40222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Aylesbury Vale Clinical Commissioning Group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Chiltern Clinical Commissioning Group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60647"/>
            <a:ext cx="1090311" cy="441421"/>
          </a:xfrm>
          <a:prstGeom prst="rect">
            <a:avLst/>
          </a:prstGeom>
        </p:spPr>
      </p:pic>
      <p:pic>
        <p:nvPicPr>
          <p:cNvPr id="10" name="Picture 4" descr="C:\Users\nphillips\AppData\Local\Microsoft\Windows\Temporary Internet Files\Content.Outlook\B1EUK4MA\Swan_Roundel_Transparenc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802464"/>
            <a:ext cx="942176" cy="94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502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Click="0" advTm="22000"/>
    </mc:Choice>
    <mc:Fallback xmlns="">
      <p:transition spd="slow" advClick="0" advTm="2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7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7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 build="p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310</Words>
  <Application>Microsoft Office PowerPoint</Application>
  <PresentationFormat>On-screen Show (4:3)</PresentationFormat>
  <Paragraphs>40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This winter…</vt:lpstr>
      <vt:lpstr>Here are some tips to help you (or elderly friends and relatives) avoid falls:</vt:lpstr>
      <vt:lpstr>Other advice includes:</vt:lpstr>
      <vt:lpstr>And don’t forget to exercise</vt:lpstr>
      <vt:lpstr>And don’t forget to exercise</vt:lpstr>
    </vt:vector>
  </TitlesOfParts>
  <Company>Buckinghamshire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winter…</dc:title>
  <dc:creator>Phillips, Neil</dc:creator>
  <cp:lastModifiedBy>Richardson, Susie</cp:lastModifiedBy>
  <cp:revision>59</cp:revision>
  <dcterms:created xsi:type="dcterms:W3CDTF">2016-11-10T15:42:30Z</dcterms:created>
  <dcterms:modified xsi:type="dcterms:W3CDTF">2017-12-21T09:33:08Z</dcterms:modified>
</cp:coreProperties>
</file>